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66" r:id="rId2"/>
    <p:sldId id="355" r:id="rId3"/>
    <p:sldId id="359" r:id="rId4"/>
    <p:sldId id="363" r:id="rId5"/>
  </p:sldIdLst>
  <p:sldSz cx="12192000" cy="6858000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343FD988-51A1-4E9B-8046-1F6A22A2C9BD}">
          <p14:sldIdLst>
            <p14:sldId id="366"/>
            <p14:sldId id="355"/>
            <p14:sldId id="359"/>
            <p14:sldId id="36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unghoon/HQ" initials="SH" lastIdx="1" clrIdx="0">
    <p:extLst>
      <p:ext uri="{19B8F6BF-5375-455C-9EA6-DF929625EA0E}">
        <p15:presenceInfo xmlns:p15="http://schemas.microsoft.com/office/powerpoint/2012/main" userId="Sunghoon/HQ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7720" autoAdjust="0"/>
    <p:restoredTop sz="70483" autoAdjust="0"/>
  </p:normalViewPr>
  <p:slideViewPr>
    <p:cSldViewPr snapToGrid="0">
      <p:cViewPr varScale="1">
        <p:scale>
          <a:sx n="110" d="100"/>
          <a:sy n="110" d="100"/>
        </p:scale>
        <p:origin x="336" y="12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612"/>
    </p:cViewPr>
  </p:sorterViewPr>
  <p:notesViewPr>
    <p:cSldViewPr snapToGrid="0">
      <p:cViewPr varScale="1">
        <p:scale>
          <a:sx n="75" d="100"/>
          <a:sy n="75" d="100"/>
        </p:scale>
        <p:origin x="1620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F2DEE5-1835-4147-8ACA-836263F83F1D}" type="datetimeFigureOut">
              <a:rPr lang="ko-KR" altLang="en-US" smtClean="0"/>
              <a:t>2021-10-12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2AE782-D0EA-4250-81EF-F00DECDA8CC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85062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25AF5C-A5A7-4667-9412-8F4C1BAB859E}" type="datetimeFigureOut">
              <a:rPr lang="ko-KR" altLang="en-US" smtClean="0"/>
              <a:t>2021-10-12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9AD039-08E5-4549-AD86-1391DDEC42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02702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AD039-08E5-4549-AD86-1391DDEC42A3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513586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2"/>
            <a:r>
              <a:rPr lang="en-US" altLang="ko-KR" dirty="0"/>
              <a:t>Replace the existing DNS Client with EDC, or is the existing DNS client OK?</a:t>
            </a:r>
          </a:p>
          <a:p>
            <a:pPr lvl="2"/>
            <a:r>
              <a:rPr lang="en-US" altLang="ko-KR" dirty="0"/>
              <a:t>Are two APIs expected, one for Android OS and one for the 3GPP API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AD039-08E5-4549-AD86-1391DDEC42A3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577194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00"/>
            </a:lvl1pPr>
          </a:lstStyle>
          <a:p>
            <a:fld id="{F489DDFD-5B7B-4238-A50B-0AF5E281324A}" type="datetimeFigureOut">
              <a:rPr lang="ko-KR" altLang="en-US" smtClean="0"/>
              <a:pPr/>
              <a:t>2021-10-12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r>
              <a:rPr lang="en-US" altLang="ko-KR"/>
              <a:t>© Samsung Electronics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/>
            </a:lvl1pPr>
          </a:lstStyle>
          <a:p>
            <a:fld id="{25F5DF48-2534-4513-BD43-E3E90888DDC1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9218" name="Picture 2" descr="http://www.3gpp.org/IMG/jpg/3GPP_TM_RD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8422" y="578120"/>
            <a:ext cx="712354" cy="414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그림 4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9633" y="2361"/>
            <a:ext cx="1560445" cy="86409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20E4A6-3CA0-41F6-8867-7B606A2DEE0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398" y="-19441"/>
            <a:ext cx="1308047" cy="621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375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831850" y="629085"/>
            <a:ext cx="7121979" cy="851372"/>
          </a:xfrm>
        </p:spPr>
        <p:txBody>
          <a:bodyPr anchor="b">
            <a:normAutofit/>
          </a:bodyPr>
          <a:lstStyle>
            <a:lvl1pPr>
              <a:defRPr sz="4800" b="1" baseline="0"/>
            </a:lvl1pPr>
          </a:lstStyle>
          <a:p>
            <a:r>
              <a:rPr lang="en-US" altLang="ko-KR" dirty="0"/>
              <a:t>Table of Contents</a:t>
            </a:r>
            <a:endParaRPr lang="ko-KR" altLang="en-US" dirty="0"/>
          </a:p>
        </p:txBody>
      </p:sp>
      <p:cxnSp>
        <p:nvCxnSpPr>
          <p:cNvPr id="7" name="직선 연결선 6"/>
          <p:cNvCxnSpPr/>
          <p:nvPr userDrawn="1"/>
        </p:nvCxnSpPr>
        <p:spPr>
          <a:xfrm>
            <a:off x="2348345" y="1953491"/>
            <a:ext cx="1155" cy="3837709"/>
          </a:xfrm>
          <a:prstGeom prst="line">
            <a:avLst/>
          </a:prstGeom>
          <a:ln w="508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내용 개체 틀 2"/>
          <p:cNvSpPr>
            <a:spLocks noGrp="1"/>
          </p:cNvSpPr>
          <p:nvPr>
            <p:ph idx="10"/>
          </p:nvPr>
        </p:nvSpPr>
        <p:spPr>
          <a:xfrm>
            <a:off x="2736233" y="1953491"/>
            <a:ext cx="7950818" cy="3837709"/>
          </a:xfrm>
        </p:spPr>
        <p:txBody>
          <a:bodyPr/>
          <a:lstStyle>
            <a:lvl1pPr marL="514350" indent="-514350">
              <a:lnSpc>
                <a:spcPct val="150000"/>
              </a:lnSpc>
              <a:buFont typeface="+mj-lt"/>
              <a:buAutoNum type="arabicPeriod"/>
              <a:defRPr>
                <a:solidFill>
                  <a:schemeClr val="accent5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5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5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5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5">
                    <a:lumMod val="75000"/>
                  </a:schemeClr>
                </a:solidFill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360996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20511" y="320511"/>
            <a:ext cx="11547836" cy="829559"/>
          </a:xfrm>
        </p:spPr>
        <p:txBody>
          <a:bodyPr>
            <a:normAutofit/>
          </a:bodyPr>
          <a:lstStyle>
            <a:lvl1pPr>
              <a:defRPr lang="ko-KR" altLang="en-US" sz="4000" b="1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dirty="0"/>
              <a:t>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20510" y="1404594"/>
            <a:ext cx="11547837" cy="4772369"/>
          </a:xfrm>
        </p:spPr>
        <p:txBody>
          <a:bodyPr/>
          <a:lstStyle>
            <a:lvl1pPr marL="228600" indent="-228600">
              <a:lnSpc>
                <a:spcPct val="100000"/>
              </a:lnSpc>
              <a:buFont typeface="Wingdings" panose="05000000000000000000" pitchFamily="2" charset="2"/>
              <a:buChar char="§"/>
              <a:defRPr lang="ko-KR" altLang="en-US" sz="2400" b="1" kern="1200" spc="-30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+mn-ea"/>
                <a:ea typeface="+mn-ea"/>
                <a:cs typeface="Calibri" pitchFamily="34" charset="0"/>
              </a:defRPr>
            </a:lvl1pPr>
            <a:lvl2pPr>
              <a:lnSpc>
                <a:spcPct val="100000"/>
              </a:lnSpc>
              <a:defRPr sz="2000">
                <a:solidFill>
                  <a:schemeClr val="accent5">
                    <a:lumMod val="75000"/>
                  </a:schemeClr>
                </a:solidFill>
              </a:defRPr>
            </a:lvl2pPr>
            <a:lvl3pPr marL="1143000" indent="-228600">
              <a:lnSpc>
                <a:spcPct val="100000"/>
              </a:lnSpc>
              <a:buFont typeface="맑은 고딕" panose="020B0503020000020004" pitchFamily="50" charset="-127"/>
              <a:buChar char="-"/>
              <a:defRPr sz="1800">
                <a:solidFill>
                  <a:schemeClr val="accent5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5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5">
                    <a:lumMod val="75000"/>
                  </a:schemeClr>
                </a:solidFill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314796" y="6356349"/>
            <a:ext cx="2743200" cy="365125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/>
            </a:lvl1pPr>
          </a:lstStyle>
          <a:p>
            <a:fld id="{F489DDFD-5B7B-4238-A50B-0AF5E281324A}" type="datetimeFigureOut">
              <a:rPr lang="ko-KR" altLang="en-US" smtClean="0"/>
              <a:pPr/>
              <a:t>2021-10-12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219449" y="6356350"/>
            <a:ext cx="5248275" cy="365125"/>
          </a:xfrm>
        </p:spPr>
        <p:txBody>
          <a:bodyPr/>
          <a:lstStyle>
            <a:lvl1pPr>
              <a:defRPr sz="1400"/>
            </a:lvl1pPr>
          </a:lstStyle>
          <a:p>
            <a:r>
              <a:rPr lang="en-US" altLang="ko-KR" dirty="0"/>
              <a:t>© Samsung Electronics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9119432" y="6356349"/>
            <a:ext cx="2743200" cy="365125"/>
          </a:xfrm>
        </p:spPr>
        <p:txBody>
          <a:bodyPr/>
          <a:lstStyle>
            <a:lvl1pPr>
              <a:defRPr sz="1400"/>
            </a:lvl1pPr>
          </a:lstStyle>
          <a:p>
            <a:r>
              <a:rPr lang="en-US" altLang="ko-KR" dirty="0"/>
              <a:t>Page </a:t>
            </a:r>
            <a:fld id="{25F5DF48-2534-4513-BD43-E3E90888DDC1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cxnSp>
        <p:nvCxnSpPr>
          <p:cNvPr id="8" name="직선 연결선 7"/>
          <p:cNvCxnSpPr/>
          <p:nvPr userDrawn="1"/>
        </p:nvCxnSpPr>
        <p:spPr>
          <a:xfrm>
            <a:off x="314796" y="1165310"/>
            <a:ext cx="11547836" cy="0"/>
          </a:xfrm>
          <a:prstGeom prst="line">
            <a:avLst/>
          </a:prstGeom>
          <a:ln w="254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A5B0C219-BA5B-4DDD-92E2-8AB60940DE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585" y="701265"/>
            <a:ext cx="1308047" cy="621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9003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 b="1"/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00"/>
            </a:lvl1pPr>
          </a:lstStyle>
          <a:p>
            <a:fld id="{F489DDFD-5B7B-4238-A50B-0AF5E281324A}" type="datetimeFigureOut">
              <a:rPr lang="ko-KR" altLang="en-US" smtClean="0"/>
              <a:pPr/>
              <a:t>2021-10-12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r>
              <a:rPr lang="en-US" altLang="ko-KR" dirty="0"/>
              <a:t>© Samsung Electronics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/>
            </a:lvl1pPr>
          </a:lstStyle>
          <a:p>
            <a:r>
              <a:rPr lang="en-US" altLang="ko-KR"/>
              <a:t>Page </a:t>
            </a:r>
            <a:fld id="{25F5DF48-2534-4513-BD43-E3E90888DDC1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32915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14796" y="365125"/>
            <a:ext cx="11547836" cy="800185"/>
          </a:xfrm>
        </p:spPr>
        <p:txBody>
          <a:bodyPr>
            <a:normAutofit/>
          </a:bodyPr>
          <a:lstStyle>
            <a:lvl1pPr>
              <a:defRPr sz="4000" b="1"/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 hasCustomPrompt="1"/>
          </p:nvPr>
        </p:nvSpPr>
        <p:spPr>
          <a:xfrm>
            <a:off x="314796" y="1344697"/>
            <a:ext cx="5705004" cy="4832266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§"/>
              <a:defRPr b="1"/>
            </a:lvl1pPr>
            <a:lvl3pPr marL="1143000" indent="-228600">
              <a:buFont typeface="맑은 고딕" panose="020B0503020000020004" pitchFamily="50" charset="-127"/>
              <a:buChar char="-"/>
              <a:defRPr/>
            </a:lvl3pPr>
          </a:lstStyle>
          <a:p>
            <a:pPr lvl="0"/>
            <a:r>
              <a:rPr lang="ko-KR" altLang="en-US" dirty="0"/>
              <a:t>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 hasCustomPrompt="1"/>
          </p:nvPr>
        </p:nvSpPr>
        <p:spPr>
          <a:xfrm>
            <a:off x="6172200" y="1344697"/>
            <a:ext cx="5690432" cy="4832266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§"/>
              <a:defRPr b="1"/>
            </a:lvl1pPr>
            <a:lvl3pPr marL="1143000" indent="-228600">
              <a:buFont typeface="맑은 고딕" panose="020B0503020000020004" pitchFamily="50" charset="-127"/>
              <a:buChar char="-"/>
              <a:defRPr/>
            </a:lvl3pPr>
          </a:lstStyle>
          <a:p>
            <a:pPr lvl="0"/>
            <a:r>
              <a:rPr lang="ko-KR" altLang="en-US" dirty="0"/>
              <a:t>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314796" y="6356350"/>
            <a:ext cx="3266604" cy="365125"/>
          </a:xfrm>
        </p:spPr>
        <p:txBody>
          <a:bodyPr/>
          <a:lstStyle>
            <a:lvl1pPr>
              <a:defRPr sz="1400"/>
            </a:lvl1pPr>
          </a:lstStyle>
          <a:p>
            <a:fld id="{F489DDFD-5B7B-4238-A50B-0AF5E281324A}" type="datetimeFigureOut">
              <a:rPr lang="ko-KR" altLang="en-US" smtClean="0"/>
              <a:pPr/>
              <a:t>2021-10-12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r>
              <a:rPr lang="en-US" altLang="ko-KR" dirty="0"/>
              <a:t>© Samsung Electronics</a:t>
            </a:r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252032" cy="365125"/>
          </a:xfrm>
        </p:spPr>
        <p:txBody>
          <a:bodyPr/>
          <a:lstStyle>
            <a:lvl1pPr>
              <a:defRPr sz="1400"/>
            </a:lvl1pPr>
          </a:lstStyle>
          <a:p>
            <a:r>
              <a:rPr lang="ko-KR" altLang="en-US" dirty="0"/>
              <a:t> </a:t>
            </a:r>
            <a:r>
              <a:rPr lang="en-US" altLang="ko-KR" dirty="0"/>
              <a:t>Page </a:t>
            </a:r>
            <a:fld id="{25F5DF48-2534-4513-BD43-E3E90888DDC1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cxnSp>
        <p:nvCxnSpPr>
          <p:cNvPr id="8" name="직선 연결선 7"/>
          <p:cNvCxnSpPr/>
          <p:nvPr userDrawn="1"/>
        </p:nvCxnSpPr>
        <p:spPr>
          <a:xfrm>
            <a:off x="314796" y="1165310"/>
            <a:ext cx="11547836" cy="0"/>
          </a:xfrm>
          <a:prstGeom prst="line">
            <a:avLst/>
          </a:prstGeom>
          <a:ln w="254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A371B96D-BABD-4130-B333-EB1CFD7B231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585" y="701265"/>
            <a:ext cx="1308047" cy="621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104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www.3gpp.org/IMG/jpg/3GPP_TM_RD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796" y="208305"/>
            <a:ext cx="712354" cy="414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직선 연결선 10"/>
          <p:cNvCxnSpPr/>
          <p:nvPr userDrawn="1"/>
        </p:nvCxnSpPr>
        <p:spPr>
          <a:xfrm>
            <a:off x="314796" y="769070"/>
            <a:ext cx="11547836" cy="0"/>
          </a:xfrm>
          <a:prstGeom prst="line">
            <a:avLst/>
          </a:prstGeom>
          <a:ln w="254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제목 1"/>
          <p:cNvSpPr txBox="1">
            <a:spLocks/>
          </p:cNvSpPr>
          <p:nvPr userDrawn="1"/>
        </p:nvSpPr>
        <p:spPr>
          <a:xfrm>
            <a:off x="1081125" y="166657"/>
            <a:ext cx="7072275" cy="56076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 baseline="0">
                <a:solidFill>
                  <a:schemeClr val="accent5">
                    <a:lumMod val="75000"/>
                  </a:schemeClr>
                </a:solidFill>
                <a:latin typeface="+mj-ea"/>
                <a:ea typeface="+mj-ea"/>
                <a:cs typeface="+mj-cs"/>
              </a:defRPr>
            </a:lvl1pPr>
          </a:lstStyle>
          <a:p>
            <a:endParaRPr lang="en-US" altLang="ko-KR" sz="1600" kern="1200" baseline="0" dirty="0">
              <a:solidFill>
                <a:schemeClr val="accent5">
                  <a:lumMod val="75000"/>
                </a:schemeClr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585" y="701265"/>
            <a:ext cx="1308047" cy="621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5342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fld id="{F489DDFD-5B7B-4238-A50B-0AF5E281324A}" type="datetimeFigureOut">
              <a:rPr lang="ko-KR" altLang="en-US" smtClean="0"/>
              <a:pPr/>
              <a:t>2021-10-12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en-US" altLang="ko-KR"/>
              <a:t>Samsung Electronics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ko-KR" altLang="en-US"/>
              <a:t> </a:t>
            </a:r>
            <a:r>
              <a:rPr lang="en-US" altLang="ko-KR"/>
              <a:t>Page </a:t>
            </a:r>
            <a:fld id="{25F5DF48-2534-4513-BD43-E3E90888DDC1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06384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0" r:id="rId3"/>
    <p:sldLayoutId id="2147483651" r:id="rId4"/>
    <p:sldLayoutId id="2147483652" r:id="rId5"/>
    <p:sldLayoutId id="2147483654" r:id="rId6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5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accent5">
              <a:lumMod val="7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5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5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82598" y="88769"/>
            <a:ext cx="66149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GB" altLang="ko-KR" b="1" dirty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3GPP TSG SA WG2 </a:t>
            </a:r>
            <a:r>
              <a:rPr lang="en-US" altLang="ko-KR" b="1" dirty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Meeting </a:t>
            </a:r>
            <a:r>
              <a:rPr lang="en-GB" altLang="ko-KR" b="1" dirty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#</a:t>
            </a:r>
            <a:r>
              <a:rPr lang="en-US" altLang="ko-KR" b="1" dirty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147e</a:t>
            </a:r>
            <a:endParaRPr lang="en-GB" altLang="ko-KR" b="1" dirty="0">
              <a:solidFill>
                <a:schemeClr val="accent5">
                  <a:lumMod val="75000"/>
                </a:schemeClr>
              </a:solidFill>
              <a:cs typeface="Arial" panose="020B0604020202020204" pitchFamily="34" charset="0"/>
            </a:endParaRPr>
          </a:p>
          <a:p>
            <a:pPr hangingPunct="0"/>
            <a:r>
              <a:rPr lang="en-GB" altLang="ko-KR" b="1" dirty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Oct 18 – Oct 22 2021, Electronic meeting</a:t>
            </a:r>
            <a:endParaRPr lang="ko-KR" altLang="en-US" b="1" dirty="0">
              <a:solidFill>
                <a:schemeClr val="accent5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7875780"/>
              </p:ext>
            </p:extLst>
          </p:nvPr>
        </p:nvGraphicFramePr>
        <p:xfrm>
          <a:off x="314796" y="1498580"/>
          <a:ext cx="11547836" cy="22796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824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654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5935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800" b="1" kern="1200" baseline="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+mj-ea"/>
                          <a:ea typeface="+mj-ea"/>
                          <a:cs typeface="+mj-cs"/>
                        </a:rPr>
                        <a:t>Source:</a:t>
                      </a:r>
                      <a:endParaRPr lang="ko-KR" altLang="en-US" sz="1800" b="1" kern="1200" baseline="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+mj-ea"/>
                        <a:ea typeface="+mj-ea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800" b="1" kern="12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+mj-lt"/>
                          <a:ea typeface="+mj-ea"/>
                          <a:cs typeface="+mj-cs"/>
                        </a:rPr>
                        <a:t>Samsung</a:t>
                      </a:r>
                      <a:endParaRPr lang="ko-KR" altLang="en-US" sz="1800" b="1" kern="12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+mj-lt"/>
                        <a:ea typeface="+mj-ea"/>
                        <a:cs typeface="+mj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5935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800" b="1" kern="1200" baseline="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+mj-ea"/>
                          <a:ea typeface="+mj-ea"/>
                          <a:cs typeface="+mj-cs"/>
                        </a:rPr>
                        <a:t>Title:</a:t>
                      </a:r>
                      <a:endParaRPr lang="ko-KR" altLang="en-US" sz="1800" b="1" kern="1200" baseline="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+mj-ea"/>
                        <a:ea typeface="+mj-ea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800" b="1" kern="12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+mj-lt"/>
                          <a:ea typeface="+mj-ea"/>
                          <a:cs typeface="+mj-cs"/>
                        </a:rPr>
                        <a:t>Discussion</a:t>
                      </a:r>
                      <a:r>
                        <a:rPr lang="en-US" altLang="ko-KR" sz="1800" b="1" kern="1200" baseline="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+mj-lt"/>
                          <a:ea typeface="+mj-ea"/>
                          <a:cs typeface="+mj-cs"/>
                        </a:rPr>
                        <a:t> on EDC proposal</a:t>
                      </a:r>
                      <a:endParaRPr lang="ko-KR" altLang="en-US" sz="1800" b="1" kern="12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+mj-lt"/>
                        <a:ea typeface="+mj-ea"/>
                        <a:cs typeface="+mj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5935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800" b="1" kern="1200" baseline="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+mj-ea"/>
                          <a:ea typeface="+mj-ea"/>
                          <a:cs typeface="+mj-cs"/>
                        </a:rPr>
                        <a:t>Document for:</a:t>
                      </a:r>
                      <a:endParaRPr lang="ko-KR" altLang="en-US" sz="1800" b="1" kern="1200" baseline="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+mj-ea"/>
                        <a:ea typeface="+mj-ea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800" b="1" kern="1200" baseline="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+mj-ea"/>
                          <a:ea typeface="+mj-ea"/>
                          <a:cs typeface="+mj-cs"/>
                        </a:rPr>
                        <a:t>Endorsement</a:t>
                      </a:r>
                      <a:endParaRPr lang="ko-KR" altLang="en-US" sz="1800" b="1" kern="1200" baseline="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+mj-ea"/>
                        <a:ea typeface="+mj-ea"/>
                        <a:cs typeface="+mj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5935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800" b="1" kern="1200" baseline="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+mj-ea"/>
                          <a:ea typeface="+mj-ea"/>
                          <a:cs typeface="+mj-cs"/>
                        </a:rPr>
                        <a:t>Agenda Item:</a:t>
                      </a:r>
                      <a:endParaRPr lang="ko-KR" altLang="en-US" sz="1800" b="1" kern="1200" baseline="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+mj-ea"/>
                        <a:ea typeface="+mj-ea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800" b="1" kern="1200" baseline="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+mj-ea"/>
                          <a:ea typeface="+mj-ea"/>
                          <a:cs typeface="+mj-cs"/>
                        </a:rPr>
                        <a:t>8.3</a:t>
                      </a:r>
                      <a:endParaRPr lang="ko-KR" altLang="en-US" sz="1800" b="1" kern="1200" baseline="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+mj-ea"/>
                        <a:ea typeface="+mj-ea"/>
                        <a:cs typeface="+mj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5935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800" b="1" kern="1200" baseline="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+mj-ea"/>
                          <a:ea typeface="+mj-ea"/>
                          <a:cs typeface="+mj-cs"/>
                        </a:rPr>
                        <a:t>Work Item / Release</a:t>
                      </a:r>
                      <a:endParaRPr lang="ko-KR" altLang="en-US" sz="1800" b="1" kern="1200" baseline="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+mj-ea"/>
                        <a:ea typeface="+mj-ea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800" b="1" kern="1200" baseline="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+mj-ea"/>
                          <a:ea typeface="+mj-ea"/>
                          <a:cs typeface="+mj-cs"/>
                        </a:rPr>
                        <a:t>eEDGE_5GC / Rel-17</a:t>
                      </a:r>
                      <a:endParaRPr lang="ko-KR" altLang="en-US" sz="1800" b="1" kern="1200" baseline="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+mj-ea"/>
                        <a:ea typeface="+mj-ea"/>
                        <a:cs typeface="+mj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14796" y="4566783"/>
            <a:ext cx="113082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kern="1200" baseline="0" dirty="0">
                <a:solidFill>
                  <a:schemeClr val="accent5">
                    <a:lumMod val="75000"/>
                  </a:schemeClr>
                </a:solidFill>
                <a:latin typeface="+mj-ea"/>
                <a:ea typeface="+mj-ea"/>
                <a:cs typeface="+mj-cs"/>
              </a:rPr>
              <a:t>Abstract of the contribution: </a:t>
            </a:r>
            <a:r>
              <a:rPr lang="en-US" altLang="ko-KR" sz="1600" i="1" kern="1200" baseline="0" dirty="0">
                <a:solidFill>
                  <a:schemeClr val="accent5">
                    <a:lumMod val="75000"/>
                  </a:schemeClr>
                </a:solidFill>
                <a:latin typeface="+mj-ea"/>
                <a:ea typeface="+mj-ea"/>
                <a:cs typeface="+mj-cs"/>
              </a:rPr>
              <a:t>This document</a:t>
            </a:r>
            <a:r>
              <a:rPr lang="en-US" altLang="ko-KR" sz="1600" i="1" dirty="0">
                <a:solidFill>
                  <a:schemeClr val="accent5">
                    <a:lumMod val="75000"/>
                  </a:schemeClr>
                </a:solidFill>
                <a:latin typeface="+mj-ea"/>
                <a:ea typeface="+mj-ea"/>
                <a:cs typeface="+mj-cs"/>
              </a:rPr>
              <a:t> discusses the EDC proposal</a:t>
            </a:r>
            <a:endParaRPr lang="ko-KR" altLang="en-US" sz="1800" kern="1200" baseline="0" dirty="0">
              <a:solidFill>
                <a:schemeClr val="accent5">
                  <a:lumMod val="75000"/>
                </a:schemeClr>
              </a:solidFill>
              <a:latin typeface="+mj-ea"/>
              <a:ea typeface="+mj-ea"/>
              <a:cs typeface="+mj-cs"/>
            </a:endParaRPr>
          </a:p>
        </p:txBody>
      </p:sp>
      <p:sp>
        <p:nvSpPr>
          <p:cNvPr id="10" name="제목 1"/>
          <p:cNvSpPr txBox="1">
            <a:spLocks/>
          </p:cNvSpPr>
          <p:nvPr/>
        </p:nvSpPr>
        <p:spPr>
          <a:xfrm>
            <a:off x="10424160" y="175863"/>
            <a:ext cx="1438472" cy="27117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 baseline="0">
                <a:solidFill>
                  <a:schemeClr val="accent5">
                    <a:lumMod val="75000"/>
                  </a:schemeClr>
                </a:solidFill>
                <a:latin typeface="+mj-ea"/>
                <a:ea typeface="+mj-ea"/>
                <a:cs typeface="+mj-cs"/>
              </a:defRPr>
            </a:lvl1pPr>
          </a:lstStyle>
          <a:p>
            <a:pPr algn="r"/>
            <a:r>
              <a:rPr lang="en-US" altLang="ko-KR" sz="1600" b="1" dirty="0"/>
              <a:t>S2-2107282</a:t>
            </a:r>
            <a:endParaRPr lang="ko-KR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36077653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sz="3200" dirty="0"/>
              <a:t>EDC proposal summary (as in S2-2106480r04 in SA2#146e)</a:t>
            </a:r>
            <a:endParaRPr lang="ko-KR" altLang="en-US" sz="3200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4192" y="1561430"/>
            <a:ext cx="2454155" cy="4458695"/>
          </a:xfrm>
          <a:prstGeom prst="rect">
            <a:avLst/>
          </a:prstGeom>
        </p:spPr>
      </p:pic>
      <p:sp>
        <p:nvSpPr>
          <p:cNvPr id="7" name="내용 개체 틀 6"/>
          <p:cNvSpPr>
            <a:spLocks noGrp="1"/>
          </p:cNvSpPr>
          <p:nvPr>
            <p:ph idx="1"/>
          </p:nvPr>
        </p:nvSpPr>
        <p:spPr>
          <a:xfrm>
            <a:off x="320511" y="1404594"/>
            <a:ext cx="8861068" cy="4772369"/>
          </a:xfrm>
        </p:spPr>
        <p:txBody>
          <a:bodyPr/>
          <a:lstStyle/>
          <a:p>
            <a:r>
              <a:rPr lang="en-US" altLang="ko-KR" dirty="0"/>
              <a:t>EDC Functionality</a:t>
            </a:r>
          </a:p>
          <a:p>
            <a:pPr lvl="1"/>
            <a:r>
              <a:rPr lang="en-US" altLang="ko-KR" dirty="0"/>
              <a:t>Receive the MNO DNS address from SMF via NAS SM</a:t>
            </a:r>
          </a:p>
          <a:p>
            <a:pPr lvl="1"/>
            <a:r>
              <a:rPr lang="en-US" altLang="ko-KR" dirty="0"/>
              <a:t>DNS client</a:t>
            </a:r>
          </a:p>
          <a:p>
            <a:pPr lvl="2"/>
            <a:r>
              <a:rPr lang="en-US" altLang="ko-KR" dirty="0"/>
              <a:t>Send/Receive DNS Query/Response to/from MNO DNS Server (e.g. EASDF)</a:t>
            </a:r>
          </a:p>
          <a:p>
            <a:endParaRPr lang="en-US" altLang="ko-KR" dirty="0"/>
          </a:p>
          <a:p>
            <a:r>
              <a:rPr lang="en-US" altLang="ko-KR" dirty="0"/>
              <a:t>EDC APIs</a:t>
            </a:r>
          </a:p>
          <a:p>
            <a:pPr lvl="1"/>
            <a:r>
              <a:rPr lang="en-US" altLang="ko-KR" dirty="0"/>
              <a:t>Resolve IP from FQDN using EDC (i.e. EASDF)</a:t>
            </a:r>
          </a:p>
          <a:p>
            <a:pPr lvl="1"/>
            <a:r>
              <a:rPr lang="en-US" altLang="ko-KR" dirty="0"/>
              <a:t>Provides to DNS server address to the application when requested</a:t>
            </a:r>
          </a:p>
        </p:txBody>
      </p:sp>
    </p:spTree>
    <p:extLst>
      <p:ext uri="{BB962C8B-B14F-4D97-AF65-F5344CB8AC3E}">
        <p14:creationId xmlns:p14="http://schemas.microsoft.com/office/powerpoint/2010/main" val="30513831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Samsung’s view on EDC 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ko-KR" dirty="0"/>
              <a:t>It is sufficient to specify UE behaviour rather than specify new functionality (the EDC) with in the UE, so we’d like to understand the need for the latter.</a:t>
            </a:r>
          </a:p>
          <a:p>
            <a:endParaRPr lang="en-US" altLang="ko-KR" dirty="0"/>
          </a:p>
          <a:p>
            <a:r>
              <a:rPr lang="en-US" altLang="ko-KR" dirty="0"/>
              <a:t>If the EDC is optional it is unclear how it can satisfy a mandatory requirement of UE so it would result in multiple solutions</a:t>
            </a:r>
          </a:p>
          <a:p>
            <a:pPr lvl="1"/>
            <a:r>
              <a:rPr lang="en-US" altLang="ko-KR" dirty="0"/>
              <a:t>The EDC API and existing APIs would need to coexist</a:t>
            </a:r>
          </a:p>
          <a:p>
            <a:endParaRPr lang="en-US" altLang="ko-KR" dirty="0"/>
          </a:p>
          <a:p>
            <a:r>
              <a:rPr lang="en-US" altLang="ko-KR" dirty="0"/>
              <a:t>Location of the EDC</a:t>
            </a:r>
          </a:p>
          <a:p>
            <a:pPr lvl="1"/>
            <a:r>
              <a:rPr lang="en-US" altLang="ko-KR" dirty="0"/>
              <a:t>Option 1. EDC is located in the UE OS</a:t>
            </a:r>
          </a:p>
          <a:p>
            <a:pPr lvl="2"/>
            <a:r>
              <a:rPr lang="en-US" altLang="ko-KR" dirty="0"/>
              <a:t>This option is the same as the existing DNS client in UE OS. </a:t>
            </a:r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r>
              <a:rPr lang="en-US" altLang="ko-KR" dirty="0"/>
              <a:t>Option 2. EDC is located in UE modem</a:t>
            </a:r>
          </a:p>
          <a:p>
            <a:pPr lvl="2"/>
            <a:r>
              <a:rPr lang="en-US" altLang="ko-KR" dirty="0"/>
              <a:t>How does the UE OS enable EDC API for application without UE OS support?</a:t>
            </a:r>
          </a:p>
          <a:p>
            <a:pPr lvl="2"/>
            <a:r>
              <a:rPr lang="en-US" altLang="ko-KR" dirty="0"/>
              <a:t>How to solve this if the UE OS isn’t trusted?</a:t>
            </a:r>
          </a:p>
        </p:txBody>
      </p:sp>
    </p:spTree>
    <p:extLst>
      <p:ext uri="{BB962C8B-B14F-4D97-AF65-F5344CB8AC3E}">
        <p14:creationId xmlns:p14="http://schemas.microsoft.com/office/powerpoint/2010/main" val="6889074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Options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20510" y="1404594"/>
            <a:ext cx="5773918" cy="762873"/>
          </a:xfrm>
        </p:spPr>
        <p:txBody>
          <a:bodyPr>
            <a:normAutofit/>
          </a:bodyPr>
          <a:lstStyle/>
          <a:p>
            <a:r>
              <a:rPr lang="en-US" altLang="ko-KR" sz="2000" dirty="0"/>
              <a:t>Option 1. DNS Client in UE OS</a:t>
            </a:r>
          </a:p>
          <a:p>
            <a:pPr lvl="1"/>
            <a:r>
              <a:rPr lang="en-US" altLang="ko-KR" sz="1600" dirty="0"/>
              <a:t>As implemented in the commercial UE OS</a:t>
            </a:r>
            <a:endParaRPr lang="ko-KR" altLang="en-US" sz="1600" dirty="0"/>
          </a:p>
        </p:txBody>
      </p:sp>
      <p:cxnSp>
        <p:nvCxnSpPr>
          <p:cNvPr id="7" name="직선 연결선 6"/>
          <p:cNvCxnSpPr>
            <a:stCxn id="2" idx="2"/>
          </p:cNvCxnSpPr>
          <p:nvPr/>
        </p:nvCxnSpPr>
        <p:spPr>
          <a:xfrm flipH="1">
            <a:off x="6094428" y="1150070"/>
            <a:ext cx="1" cy="5387492"/>
          </a:xfrm>
          <a:prstGeom prst="line">
            <a:avLst/>
          </a:prstGeom>
          <a:ln w="12700">
            <a:solidFill>
              <a:schemeClr val="accent5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내용 개체 틀 2"/>
          <p:cNvSpPr txBox="1">
            <a:spLocks/>
          </p:cNvSpPr>
          <p:nvPr/>
        </p:nvSpPr>
        <p:spPr>
          <a:xfrm>
            <a:off x="6094428" y="1404594"/>
            <a:ext cx="5773918" cy="7628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lang="ko-KR" altLang="en-US" sz="2400" b="1" kern="1200" spc="-30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+mn-ea"/>
                <a:ea typeface="+mn-ea"/>
                <a:cs typeface="Calibri" pitchFamily="34" charset="0"/>
              </a:defRPr>
            </a:lvl1pPr>
            <a:lvl2pPr marL="6858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맑은 고딕" panose="020B0503020000020004" pitchFamily="50" charset="-127"/>
              <a:buChar char="-"/>
              <a:defRPr sz="18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dirty="0"/>
              <a:t>Option 2. Optional EDC in UE Modem</a:t>
            </a:r>
          </a:p>
          <a:p>
            <a:pPr lvl="1"/>
            <a:r>
              <a:rPr lang="en-US" altLang="ko-KR" sz="1600" dirty="0"/>
              <a:t>New API can be used by UE OS to use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09200" y="5434157"/>
            <a:ext cx="5729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u="sng" dirty="0"/>
              <a:t>Proposal on Option 1</a:t>
            </a:r>
          </a:p>
          <a:p>
            <a:r>
              <a:rPr lang="en-US" altLang="ko-KR" sz="1200" dirty="0"/>
              <a:t>Let’s describe “how does it work in UE OS” (Option 1) in Annex of TS 23.548 (an example: S2-2107283)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6132848" y="5441100"/>
            <a:ext cx="600024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b="1" u="sng" dirty="0"/>
              <a:t>Proposal on Option 2</a:t>
            </a:r>
            <a:r>
              <a:rPr lang="en-US" altLang="ko-KR" sz="1200" dirty="0"/>
              <a:t>: Study “how the EDC works within the UE modem” </a:t>
            </a:r>
          </a:p>
          <a:p>
            <a:pPr marL="285750" indent="-285750">
              <a:buFontTx/>
              <a:buChar char="-"/>
            </a:pPr>
            <a:r>
              <a:rPr lang="en-US" altLang="ko-KR" sz="1200" dirty="0"/>
              <a:t>How the EDC in UE modem can communicate with Application running on UE OS?</a:t>
            </a:r>
          </a:p>
          <a:p>
            <a:pPr marL="285750" indent="-285750">
              <a:buFontTx/>
              <a:buChar char="-"/>
            </a:pPr>
            <a:r>
              <a:rPr lang="en-US" altLang="ko-KR" sz="1200" dirty="0"/>
              <a:t>How is it related with the existing AT command?</a:t>
            </a:r>
          </a:p>
          <a:p>
            <a:pPr marL="285750" indent="-285750">
              <a:buFontTx/>
              <a:buChar char="-"/>
            </a:pPr>
            <a:r>
              <a:rPr lang="en-US" altLang="ko-KR" sz="1200" dirty="0"/>
              <a:t>Whether or how UE OS provides API by wrapping the modem provided API</a:t>
            </a:r>
          </a:p>
          <a:p>
            <a:pPr marL="285750" indent="-285750">
              <a:buFontTx/>
              <a:buChar char="-"/>
            </a:pPr>
            <a:r>
              <a:rPr lang="en-US" altLang="ko-KR" sz="1200" dirty="0"/>
              <a:t>How and whether EDC and DNS Client co-exist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4700" y="2318987"/>
            <a:ext cx="2733675" cy="2834904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4549" y="2318987"/>
            <a:ext cx="2733675" cy="2832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6052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10312</TotalTime>
  <Words>416</Words>
  <Application>Microsoft Office PowerPoint</Application>
  <PresentationFormat>Widescreen</PresentationFormat>
  <Paragraphs>53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맑은 고딕</vt:lpstr>
      <vt:lpstr>Arial</vt:lpstr>
      <vt:lpstr>Wingdings</vt:lpstr>
      <vt:lpstr>Office 테마</vt:lpstr>
      <vt:lpstr>PowerPoint Presentation</vt:lpstr>
      <vt:lpstr>EDC proposal summary (as in S2-2106480r04 in SA2#146e)</vt:lpstr>
      <vt:lpstr>Samsung’s view on EDC proposal</vt:lpstr>
      <vt:lpstr>Options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이지철/선행Protocol Lab.(IM)/E6(수석)/삼성전자</dc:creator>
  <cp:lastModifiedBy>Samsung</cp:lastModifiedBy>
  <cp:revision>799</cp:revision>
  <cp:lastPrinted>2016-12-08T01:35:58Z</cp:lastPrinted>
  <dcterms:created xsi:type="dcterms:W3CDTF">2016-10-31T05:44:52Z</dcterms:created>
  <dcterms:modified xsi:type="dcterms:W3CDTF">2021-10-11T23:05:33Z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5C58129F-E5B8-477A-9B38-B3E54BFA04C8}" pid="2">
    <vt:lpwstr>1D64B9D1A7686908A4413F926BCED79C9612FEAD475ACD5CD08D4D19C3AAC13B</vt:lpwstr>
  </property>
  <property fmtid="{D5CDD505-2E9C-101B-9397-08002B2CF9AE}" pid="2" name="NSCPROP">
    <vt:lpwstr>NSCCustomProperty</vt:lpwstr>
  </property>
</Properties>
</file>